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50" r:id="rId1"/>
  </p:sldMasterIdLst>
  <p:notesMasterIdLst>
    <p:notesMasterId r:id="rId14"/>
  </p:notesMasterIdLst>
  <p:handoutMasterIdLst>
    <p:handoutMasterId r:id="rId15"/>
  </p:handoutMasterIdLst>
  <p:sldIdLst>
    <p:sldId id="278" r:id="rId2"/>
    <p:sldId id="291" r:id="rId3"/>
    <p:sldId id="292" r:id="rId4"/>
    <p:sldId id="290" r:id="rId5"/>
    <p:sldId id="300" r:id="rId6"/>
    <p:sldId id="285" r:id="rId7"/>
    <p:sldId id="297" r:id="rId8"/>
    <p:sldId id="293" r:id="rId9"/>
    <p:sldId id="298" r:id="rId10"/>
    <p:sldId id="299" r:id="rId11"/>
    <p:sldId id="296" r:id="rId12"/>
    <p:sldId id="289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anose="020B0604020202020204" charset="-52"/>
      <p:regular r:id="rId20"/>
      <p:bold r:id="rId21"/>
      <p:italic r:id="rId22"/>
      <p:boldItalic r:id="rId23"/>
    </p:embeddedFont>
    <p:embeddedFont>
      <p:font typeface="Montserrat Medium" panose="020B0604020202020204" charset="-52"/>
      <p:regular r:id="rId24"/>
      <p:italic r:id="rId25"/>
    </p:embeddedFont>
    <p:embeddedFont>
      <p:font typeface="Montserrat SemiBold" panose="020B0604020202020204" charset="-52"/>
      <p:regular r:id="rId26"/>
      <p:bold r:id="rId27"/>
      <p:italic r:id="rId28"/>
      <p:boldItalic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2A30"/>
    <a:srgbClr val="2DA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58" autoAdjust="0"/>
    <p:restoredTop sz="94652"/>
  </p:normalViewPr>
  <p:slideViewPr>
    <p:cSldViewPr snapToGrid="0" snapToObjects="1">
      <p:cViewPr varScale="1">
        <p:scale>
          <a:sx n="86" d="100"/>
          <a:sy n="86" d="100"/>
        </p:scale>
        <p:origin x="67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DF9B46C-3592-F64F-9CA7-F34693C8E6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D02D7-045B-7F4B-91C9-C26992BB88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AC7D1B-E996-074B-A604-262ADF671E90}" type="datetimeFigureOut">
              <a:rPr lang="ru-RU" smtClean="0"/>
              <a:t>21.02.2021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521D3-896D-D84F-BB1B-881D53AB4A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25DAA-CCFB-E348-B678-6281EEBC8F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16A09-E360-0D47-8535-9162F82825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9298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6CCD1-9B88-AE43-9685-DFD52045F444}" type="datetimeFigureOut">
              <a:rPr lang="ru-RU" smtClean="0"/>
              <a:t>21.02.2021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944C4-453E-244A-8E6E-526F237C9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7044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944C4-453E-244A-8E6E-526F237C964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103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944C4-453E-244A-8E6E-526F237C96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2032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.emf"/><Relationship Id="rId7" Type="http://schemas.openxmlformats.org/officeDocument/2006/relationships/image" Target="../media/image21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.emf"/><Relationship Id="rId7" Type="http://schemas.openxmlformats.org/officeDocument/2006/relationships/image" Target="../media/image21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Process Mi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C9B4E3-D163-A34D-9D2C-3CD5B6EC7E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46049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S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DD7FA1-FF42-FE49-841B-7963369221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308863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Поддержка и сопровож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71E873-532E-1D40-B3CC-FE2775968C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336698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Работа с клиен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2DCABC-7679-A345-91F3-0545D00710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563118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Финан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645B40-E9BF-314D-BE3D-82BA6F1AB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511306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04286-D208-284D-B008-63692A6658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0067404-4D02-2A44-8ED0-21DF6FD40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00951" y="2753728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раздела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A8D0D-2C2E-2E41-B1AB-641C22A5D1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36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843589-3159-3546-94B2-58A26610E5DC}"/>
              </a:ext>
            </a:extLst>
          </p:cNvPr>
          <p:cNvSpPr/>
          <p:nvPr userDrawn="1"/>
        </p:nvSpPr>
        <p:spPr>
          <a:xfrm>
            <a:off x="0" y="0"/>
            <a:ext cx="844731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61D917-9509-4F47-ACBD-0BEE1C5F33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5E72911-FB4C-8F4F-B867-EED87C6E22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81468" y="2689335"/>
            <a:ext cx="4060876" cy="1573265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 sz="1200" b="1" i="0" cap="all" baseline="0"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1" i="0">
                <a:latin typeface="Montserrat SemiBold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Первый уровень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3"/>
            <a:r>
              <a:rPr lang="ru-RU" dirty="0"/>
              <a:t>Четвертый уровень</a:t>
            </a:r>
            <a:endParaRPr lang="en-US" dirty="0"/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F299B11-7642-6346-9701-2E940A4E1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1468" y="1278193"/>
            <a:ext cx="4060876" cy="122903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Текстовый блок</a:t>
            </a:r>
            <a:endParaRPr lang="en-US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3B2EAC2-0BB7-0C41-AF47-7F0F32518A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81468" y="4444709"/>
            <a:ext cx="4060876" cy="82109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Первый уровень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438160B-BA65-DC41-8BD9-E27D5C8CD7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468" y="5447916"/>
            <a:ext cx="4060876" cy="82109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9"/>
              </a:buBlip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10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Первый уровень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</p:txBody>
      </p:sp>
      <p:sp>
        <p:nvSpPr>
          <p:cNvPr id="15" name="Picture Placeholder 18">
            <a:extLst>
              <a:ext uri="{FF2B5EF4-FFF2-40B4-BE49-F238E27FC236}">
                <a16:creationId xmlns:a16="http://schemas.microsoft.com/office/drawing/2014/main" id="{A99A42B7-3247-2D4F-8BBC-4EEB6821EF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20714" y="4239901"/>
            <a:ext cx="3853199" cy="2167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8" name="Picture Placeholder 18">
            <a:extLst>
              <a:ext uri="{FF2B5EF4-FFF2-40B4-BE49-F238E27FC236}">
                <a16:creationId xmlns:a16="http://schemas.microsoft.com/office/drawing/2014/main" id="{1E967EFB-EE59-894E-ABC9-41C4FE0C3B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20714" y="1290223"/>
            <a:ext cx="3853199" cy="2167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2371447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и текста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843589-3159-3546-94B2-58A26610E5DC}"/>
              </a:ext>
            </a:extLst>
          </p:cNvPr>
          <p:cNvSpPr/>
          <p:nvPr userDrawn="1"/>
        </p:nvSpPr>
        <p:spPr>
          <a:xfrm>
            <a:off x="0" y="0"/>
            <a:ext cx="844731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61D917-9509-4F47-ACBD-0BEE1C5F33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5E72911-FB4C-8F4F-B867-EED87C6E22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81468" y="4687799"/>
            <a:ext cx="4060876" cy="1573265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 sz="1200" b="1" i="0" cap="all" baseline="0"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1" i="0">
                <a:latin typeface="Montserrat SemiBold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Первый уровень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3"/>
            <a:r>
              <a:rPr lang="ru-RU" dirty="0"/>
              <a:t>Четвертый уровень</a:t>
            </a:r>
            <a:endParaRPr lang="en-US" dirty="0"/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3D1D88E-6F31-DC43-89EC-13AB786DE2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82742" y="3961563"/>
            <a:ext cx="2181615" cy="437590"/>
          </a:xfrm>
          <a:custGeom>
            <a:avLst/>
            <a:gdLst>
              <a:gd name="connsiteX0" fmla="*/ 0 w 2181615"/>
              <a:gd name="connsiteY0" fmla="*/ 0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0 w 2181615"/>
              <a:gd name="connsiteY4" fmla="*/ 0 h 437590"/>
              <a:gd name="connsiteX0" fmla="*/ 390418 w 2181615"/>
              <a:gd name="connsiteY0" fmla="*/ 0 h 447865"/>
              <a:gd name="connsiteX1" fmla="*/ 2181615 w 2181615"/>
              <a:gd name="connsiteY1" fmla="*/ 10275 h 447865"/>
              <a:gd name="connsiteX2" fmla="*/ 2181615 w 2181615"/>
              <a:gd name="connsiteY2" fmla="*/ 447865 h 447865"/>
              <a:gd name="connsiteX3" fmla="*/ 0 w 2181615"/>
              <a:gd name="connsiteY3" fmla="*/ 447865 h 447865"/>
              <a:gd name="connsiteX4" fmla="*/ 390418 w 2181615"/>
              <a:gd name="connsiteY4" fmla="*/ 0 h 447865"/>
              <a:gd name="connsiteX0" fmla="*/ 390418 w 2181615"/>
              <a:gd name="connsiteY0" fmla="*/ 13631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390418 w 2181615"/>
              <a:gd name="connsiteY4" fmla="*/ 13631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08348 w 2181615"/>
              <a:gd name="connsiteY0" fmla="*/ 0 h 573371"/>
              <a:gd name="connsiteX1" fmla="*/ 2181615 w 2181615"/>
              <a:gd name="connsiteY1" fmla="*/ 135781 h 573371"/>
              <a:gd name="connsiteX2" fmla="*/ 2181615 w 2181615"/>
              <a:gd name="connsiteY2" fmla="*/ 573371 h 573371"/>
              <a:gd name="connsiteX3" fmla="*/ 0 w 2181615"/>
              <a:gd name="connsiteY3" fmla="*/ 573371 h 573371"/>
              <a:gd name="connsiteX4" fmla="*/ 408348 w 2181615"/>
              <a:gd name="connsiteY4" fmla="*/ 0 h 573371"/>
              <a:gd name="connsiteX0" fmla="*/ 497995 w 2181615"/>
              <a:gd name="connsiteY0" fmla="*/ 300502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97995 w 2181615"/>
              <a:gd name="connsiteY4" fmla="*/ 300502 h 437590"/>
              <a:gd name="connsiteX0" fmla="*/ 468112 w 2181615"/>
              <a:gd name="connsiteY0" fmla="*/ 7655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68112 w 2181615"/>
              <a:gd name="connsiteY4" fmla="*/ 7655 h 43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615" h="437590">
                <a:moveTo>
                  <a:pt x="468112" y="7655"/>
                </a:moveTo>
                <a:lnTo>
                  <a:pt x="2181615" y="0"/>
                </a:lnTo>
                <a:lnTo>
                  <a:pt x="2181615" y="437590"/>
                </a:lnTo>
                <a:lnTo>
                  <a:pt x="0" y="437590"/>
                </a:lnTo>
                <a:cubicBezTo>
                  <a:pt x="122170" y="234513"/>
                  <a:pt x="238365" y="13508"/>
                  <a:pt x="468112" y="7655"/>
                </a:cubicBezTo>
                <a:close/>
              </a:path>
            </a:pathLst>
          </a:custGeom>
          <a:solidFill>
            <a:srgbClr val="B72A30"/>
          </a:solidFill>
        </p:spPr>
        <p:txBody>
          <a:bodyPr lIns="503999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</a:t>
            </a:r>
          </a:p>
          <a:p>
            <a:pPr lvl="0"/>
            <a:r>
              <a:rPr lang="ru-RU" dirty="0"/>
              <a:t>Подтекст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F0B716E-A34E-1B4F-B9A7-FADAEC8B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468" y="2125470"/>
            <a:ext cx="4060876" cy="1573265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 sz="1200" b="1" i="0" cap="all" baseline="0"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1" i="0">
                <a:latin typeface="Montserrat SemiBold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Первый уровень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3"/>
            <a:r>
              <a:rPr lang="ru-RU" dirty="0"/>
              <a:t>Четвертый уровень</a:t>
            </a:r>
            <a:endParaRPr lang="en-US" dirty="0"/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F9C7D62A-DCAC-214B-A439-33B6931CE5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742" y="1399234"/>
            <a:ext cx="2181615" cy="437590"/>
          </a:xfrm>
          <a:custGeom>
            <a:avLst/>
            <a:gdLst>
              <a:gd name="connsiteX0" fmla="*/ 0 w 2181615"/>
              <a:gd name="connsiteY0" fmla="*/ 0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0 w 2181615"/>
              <a:gd name="connsiteY4" fmla="*/ 0 h 437590"/>
              <a:gd name="connsiteX0" fmla="*/ 390418 w 2181615"/>
              <a:gd name="connsiteY0" fmla="*/ 0 h 447865"/>
              <a:gd name="connsiteX1" fmla="*/ 2181615 w 2181615"/>
              <a:gd name="connsiteY1" fmla="*/ 10275 h 447865"/>
              <a:gd name="connsiteX2" fmla="*/ 2181615 w 2181615"/>
              <a:gd name="connsiteY2" fmla="*/ 447865 h 447865"/>
              <a:gd name="connsiteX3" fmla="*/ 0 w 2181615"/>
              <a:gd name="connsiteY3" fmla="*/ 447865 h 447865"/>
              <a:gd name="connsiteX4" fmla="*/ 390418 w 2181615"/>
              <a:gd name="connsiteY4" fmla="*/ 0 h 447865"/>
              <a:gd name="connsiteX0" fmla="*/ 390418 w 2181615"/>
              <a:gd name="connsiteY0" fmla="*/ 13631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390418 w 2181615"/>
              <a:gd name="connsiteY4" fmla="*/ 13631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08348 w 2181615"/>
              <a:gd name="connsiteY0" fmla="*/ 0 h 573371"/>
              <a:gd name="connsiteX1" fmla="*/ 2181615 w 2181615"/>
              <a:gd name="connsiteY1" fmla="*/ 135781 h 573371"/>
              <a:gd name="connsiteX2" fmla="*/ 2181615 w 2181615"/>
              <a:gd name="connsiteY2" fmla="*/ 573371 h 573371"/>
              <a:gd name="connsiteX3" fmla="*/ 0 w 2181615"/>
              <a:gd name="connsiteY3" fmla="*/ 573371 h 573371"/>
              <a:gd name="connsiteX4" fmla="*/ 408348 w 2181615"/>
              <a:gd name="connsiteY4" fmla="*/ 0 h 573371"/>
              <a:gd name="connsiteX0" fmla="*/ 497995 w 2181615"/>
              <a:gd name="connsiteY0" fmla="*/ 300502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97995 w 2181615"/>
              <a:gd name="connsiteY4" fmla="*/ 300502 h 437590"/>
              <a:gd name="connsiteX0" fmla="*/ 468112 w 2181615"/>
              <a:gd name="connsiteY0" fmla="*/ 7655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68112 w 2181615"/>
              <a:gd name="connsiteY4" fmla="*/ 7655 h 43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615" h="437590">
                <a:moveTo>
                  <a:pt x="468112" y="7655"/>
                </a:moveTo>
                <a:lnTo>
                  <a:pt x="2181615" y="0"/>
                </a:lnTo>
                <a:lnTo>
                  <a:pt x="2181615" y="437590"/>
                </a:lnTo>
                <a:lnTo>
                  <a:pt x="0" y="437590"/>
                </a:lnTo>
                <a:cubicBezTo>
                  <a:pt x="122170" y="234513"/>
                  <a:pt x="238365" y="13508"/>
                  <a:pt x="468112" y="7655"/>
                </a:cubicBezTo>
                <a:close/>
              </a:path>
            </a:pathLst>
          </a:custGeom>
          <a:solidFill>
            <a:srgbClr val="B72A30"/>
          </a:solidFill>
        </p:spPr>
        <p:txBody>
          <a:bodyPr lIns="503999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</a:t>
            </a:r>
          </a:p>
          <a:p>
            <a:pPr lvl="0"/>
            <a:r>
              <a:rPr lang="ru-RU" dirty="0"/>
              <a:t>Подтекст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074DAB16-4251-8F46-A941-4E5DD3BEDC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27015" y="1399233"/>
            <a:ext cx="6020707" cy="437591"/>
          </a:xfrm>
          <a:custGeom>
            <a:avLst/>
            <a:gdLst>
              <a:gd name="connsiteX0" fmla="*/ 0 w 2181615"/>
              <a:gd name="connsiteY0" fmla="*/ 0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0 w 2181615"/>
              <a:gd name="connsiteY4" fmla="*/ 0 h 437590"/>
              <a:gd name="connsiteX0" fmla="*/ 390418 w 2181615"/>
              <a:gd name="connsiteY0" fmla="*/ 0 h 447865"/>
              <a:gd name="connsiteX1" fmla="*/ 2181615 w 2181615"/>
              <a:gd name="connsiteY1" fmla="*/ 10275 h 447865"/>
              <a:gd name="connsiteX2" fmla="*/ 2181615 w 2181615"/>
              <a:gd name="connsiteY2" fmla="*/ 447865 h 447865"/>
              <a:gd name="connsiteX3" fmla="*/ 0 w 2181615"/>
              <a:gd name="connsiteY3" fmla="*/ 447865 h 447865"/>
              <a:gd name="connsiteX4" fmla="*/ 390418 w 2181615"/>
              <a:gd name="connsiteY4" fmla="*/ 0 h 447865"/>
              <a:gd name="connsiteX0" fmla="*/ 390418 w 2181615"/>
              <a:gd name="connsiteY0" fmla="*/ 13631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390418 w 2181615"/>
              <a:gd name="connsiteY4" fmla="*/ 13631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08348 w 2181615"/>
              <a:gd name="connsiteY0" fmla="*/ 0 h 573371"/>
              <a:gd name="connsiteX1" fmla="*/ 2181615 w 2181615"/>
              <a:gd name="connsiteY1" fmla="*/ 135781 h 573371"/>
              <a:gd name="connsiteX2" fmla="*/ 2181615 w 2181615"/>
              <a:gd name="connsiteY2" fmla="*/ 573371 h 573371"/>
              <a:gd name="connsiteX3" fmla="*/ 0 w 2181615"/>
              <a:gd name="connsiteY3" fmla="*/ 573371 h 573371"/>
              <a:gd name="connsiteX4" fmla="*/ 408348 w 2181615"/>
              <a:gd name="connsiteY4" fmla="*/ 0 h 573371"/>
              <a:gd name="connsiteX0" fmla="*/ 497995 w 2181615"/>
              <a:gd name="connsiteY0" fmla="*/ 300502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97995 w 2181615"/>
              <a:gd name="connsiteY4" fmla="*/ 300502 h 437590"/>
              <a:gd name="connsiteX0" fmla="*/ 468112 w 2181615"/>
              <a:gd name="connsiteY0" fmla="*/ 7655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68112 w 2181615"/>
              <a:gd name="connsiteY4" fmla="*/ 7655 h 437590"/>
              <a:gd name="connsiteX0" fmla="*/ 468112 w 5989940"/>
              <a:gd name="connsiteY0" fmla="*/ 7655 h 447638"/>
              <a:gd name="connsiteX1" fmla="*/ 2181615 w 5989940"/>
              <a:gd name="connsiteY1" fmla="*/ 0 h 447638"/>
              <a:gd name="connsiteX2" fmla="*/ 5989940 w 5989940"/>
              <a:gd name="connsiteY2" fmla="*/ 447638 h 447638"/>
              <a:gd name="connsiteX3" fmla="*/ 0 w 5989940"/>
              <a:gd name="connsiteY3" fmla="*/ 437590 h 447638"/>
              <a:gd name="connsiteX4" fmla="*/ 468112 w 5989940"/>
              <a:gd name="connsiteY4" fmla="*/ 7655 h 447638"/>
              <a:gd name="connsiteX0" fmla="*/ 468112 w 5989940"/>
              <a:gd name="connsiteY0" fmla="*/ 0 h 439983"/>
              <a:gd name="connsiteX1" fmla="*/ 5989940 w 5989940"/>
              <a:gd name="connsiteY1" fmla="*/ 22490 h 439983"/>
              <a:gd name="connsiteX2" fmla="*/ 5989940 w 5989940"/>
              <a:gd name="connsiteY2" fmla="*/ 439983 h 439983"/>
              <a:gd name="connsiteX3" fmla="*/ 0 w 5989940"/>
              <a:gd name="connsiteY3" fmla="*/ 429935 h 439983"/>
              <a:gd name="connsiteX4" fmla="*/ 468112 w 5989940"/>
              <a:gd name="connsiteY4" fmla="*/ 0 h 439983"/>
              <a:gd name="connsiteX0" fmla="*/ 468112 w 6030133"/>
              <a:gd name="connsiteY0" fmla="*/ 0 h 439983"/>
              <a:gd name="connsiteX1" fmla="*/ 6030133 w 6030133"/>
              <a:gd name="connsiteY1" fmla="*/ 153118 h 439983"/>
              <a:gd name="connsiteX2" fmla="*/ 5989940 w 6030133"/>
              <a:gd name="connsiteY2" fmla="*/ 439983 h 439983"/>
              <a:gd name="connsiteX3" fmla="*/ 0 w 6030133"/>
              <a:gd name="connsiteY3" fmla="*/ 429935 h 439983"/>
              <a:gd name="connsiteX4" fmla="*/ 468112 w 6030133"/>
              <a:gd name="connsiteY4" fmla="*/ 0 h 439983"/>
              <a:gd name="connsiteX0" fmla="*/ 468112 w 6040182"/>
              <a:gd name="connsiteY0" fmla="*/ 27752 h 467735"/>
              <a:gd name="connsiteX1" fmla="*/ 6040182 w 6040182"/>
              <a:gd name="connsiteY1" fmla="*/ 0 h 467735"/>
              <a:gd name="connsiteX2" fmla="*/ 5989940 w 6040182"/>
              <a:gd name="connsiteY2" fmla="*/ 467735 h 467735"/>
              <a:gd name="connsiteX3" fmla="*/ 0 w 6040182"/>
              <a:gd name="connsiteY3" fmla="*/ 457687 h 467735"/>
              <a:gd name="connsiteX4" fmla="*/ 468112 w 6040182"/>
              <a:gd name="connsiteY4" fmla="*/ 27752 h 467735"/>
              <a:gd name="connsiteX0" fmla="*/ 468112 w 6030133"/>
              <a:gd name="connsiteY0" fmla="*/ 0 h 439983"/>
              <a:gd name="connsiteX1" fmla="*/ 6030133 w 6030133"/>
              <a:gd name="connsiteY1" fmla="*/ 2393 h 439983"/>
              <a:gd name="connsiteX2" fmla="*/ 5989940 w 6030133"/>
              <a:gd name="connsiteY2" fmla="*/ 439983 h 439983"/>
              <a:gd name="connsiteX3" fmla="*/ 0 w 6030133"/>
              <a:gd name="connsiteY3" fmla="*/ 429935 h 439983"/>
              <a:gd name="connsiteX4" fmla="*/ 468112 w 6030133"/>
              <a:gd name="connsiteY4" fmla="*/ 0 h 439983"/>
              <a:gd name="connsiteX0" fmla="*/ 468112 w 6030133"/>
              <a:gd name="connsiteY0" fmla="*/ 7655 h 447638"/>
              <a:gd name="connsiteX1" fmla="*/ 6030133 w 6030133"/>
              <a:gd name="connsiteY1" fmla="*/ 0 h 447638"/>
              <a:gd name="connsiteX2" fmla="*/ 5989940 w 6030133"/>
              <a:gd name="connsiteY2" fmla="*/ 447638 h 447638"/>
              <a:gd name="connsiteX3" fmla="*/ 0 w 6030133"/>
              <a:gd name="connsiteY3" fmla="*/ 437590 h 447638"/>
              <a:gd name="connsiteX4" fmla="*/ 468112 w 6030133"/>
              <a:gd name="connsiteY4" fmla="*/ 7655 h 447638"/>
              <a:gd name="connsiteX0" fmla="*/ 468112 w 6060278"/>
              <a:gd name="connsiteY0" fmla="*/ 7655 h 447638"/>
              <a:gd name="connsiteX1" fmla="*/ 6030133 w 6060278"/>
              <a:gd name="connsiteY1" fmla="*/ 0 h 447638"/>
              <a:gd name="connsiteX2" fmla="*/ 6060278 w 6060278"/>
              <a:gd name="connsiteY2" fmla="*/ 447638 h 447638"/>
              <a:gd name="connsiteX3" fmla="*/ 0 w 6060278"/>
              <a:gd name="connsiteY3" fmla="*/ 437590 h 447638"/>
              <a:gd name="connsiteX4" fmla="*/ 468112 w 6060278"/>
              <a:gd name="connsiteY4" fmla="*/ 7655 h 447638"/>
              <a:gd name="connsiteX0" fmla="*/ 468112 w 6030133"/>
              <a:gd name="connsiteY0" fmla="*/ 7655 h 457686"/>
              <a:gd name="connsiteX1" fmla="*/ 6030133 w 6030133"/>
              <a:gd name="connsiteY1" fmla="*/ 0 h 457686"/>
              <a:gd name="connsiteX2" fmla="*/ 6020085 w 6030133"/>
              <a:gd name="connsiteY2" fmla="*/ 457686 h 457686"/>
              <a:gd name="connsiteX3" fmla="*/ 0 w 6030133"/>
              <a:gd name="connsiteY3" fmla="*/ 437590 h 457686"/>
              <a:gd name="connsiteX4" fmla="*/ 468112 w 6030133"/>
              <a:gd name="connsiteY4" fmla="*/ 7655 h 457686"/>
              <a:gd name="connsiteX0" fmla="*/ 468112 w 6050230"/>
              <a:gd name="connsiteY0" fmla="*/ 7655 h 437590"/>
              <a:gd name="connsiteX1" fmla="*/ 6030133 w 6050230"/>
              <a:gd name="connsiteY1" fmla="*/ 0 h 437590"/>
              <a:gd name="connsiteX2" fmla="*/ 6050230 w 6050230"/>
              <a:gd name="connsiteY2" fmla="*/ 437589 h 437590"/>
              <a:gd name="connsiteX3" fmla="*/ 0 w 6050230"/>
              <a:gd name="connsiteY3" fmla="*/ 437590 h 437590"/>
              <a:gd name="connsiteX4" fmla="*/ 468112 w 6050230"/>
              <a:gd name="connsiteY4" fmla="*/ 7655 h 437590"/>
              <a:gd name="connsiteX0" fmla="*/ 468112 w 6030133"/>
              <a:gd name="connsiteY0" fmla="*/ 7655 h 447637"/>
              <a:gd name="connsiteX1" fmla="*/ 6030133 w 6030133"/>
              <a:gd name="connsiteY1" fmla="*/ 0 h 447637"/>
              <a:gd name="connsiteX2" fmla="*/ 6020085 w 6030133"/>
              <a:gd name="connsiteY2" fmla="*/ 447637 h 447637"/>
              <a:gd name="connsiteX3" fmla="*/ 0 w 6030133"/>
              <a:gd name="connsiteY3" fmla="*/ 437590 h 447637"/>
              <a:gd name="connsiteX4" fmla="*/ 468112 w 6030133"/>
              <a:gd name="connsiteY4" fmla="*/ 7655 h 447637"/>
              <a:gd name="connsiteX0" fmla="*/ 468112 w 6025420"/>
              <a:gd name="connsiteY0" fmla="*/ 2942 h 442924"/>
              <a:gd name="connsiteX1" fmla="*/ 6025420 w 6025420"/>
              <a:gd name="connsiteY1" fmla="*/ 0 h 442924"/>
              <a:gd name="connsiteX2" fmla="*/ 6020085 w 6025420"/>
              <a:gd name="connsiteY2" fmla="*/ 442924 h 442924"/>
              <a:gd name="connsiteX3" fmla="*/ 0 w 6025420"/>
              <a:gd name="connsiteY3" fmla="*/ 432877 h 442924"/>
              <a:gd name="connsiteX4" fmla="*/ 468112 w 6025420"/>
              <a:gd name="connsiteY4" fmla="*/ 2942 h 442924"/>
              <a:gd name="connsiteX0" fmla="*/ 468112 w 6020707"/>
              <a:gd name="connsiteY0" fmla="*/ 0 h 439982"/>
              <a:gd name="connsiteX1" fmla="*/ 6020707 w 6020707"/>
              <a:gd name="connsiteY1" fmla="*/ 6485 h 439982"/>
              <a:gd name="connsiteX2" fmla="*/ 6020085 w 6020707"/>
              <a:gd name="connsiteY2" fmla="*/ 439982 h 439982"/>
              <a:gd name="connsiteX3" fmla="*/ 0 w 6020707"/>
              <a:gd name="connsiteY3" fmla="*/ 429935 h 439982"/>
              <a:gd name="connsiteX4" fmla="*/ 468112 w 6020707"/>
              <a:gd name="connsiteY4" fmla="*/ 0 h 439982"/>
              <a:gd name="connsiteX0" fmla="*/ 468112 w 6020707"/>
              <a:gd name="connsiteY0" fmla="*/ 0 h 439982"/>
              <a:gd name="connsiteX1" fmla="*/ 6020707 w 6020707"/>
              <a:gd name="connsiteY1" fmla="*/ 129033 h 439982"/>
              <a:gd name="connsiteX2" fmla="*/ 6020085 w 6020707"/>
              <a:gd name="connsiteY2" fmla="*/ 439982 h 439982"/>
              <a:gd name="connsiteX3" fmla="*/ 0 w 6020707"/>
              <a:gd name="connsiteY3" fmla="*/ 429935 h 439982"/>
              <a:gd name="connsiteX4" fmla="*/ 468112 w 6020707"/>
              <a:gd name="connsiteY4" fmla="*/ 0 h 439982"/>
              <a:gd name="connsiteX0" fmla="*/ 468112 w 6020092"/>
              <a:gd name="connsiteY0" fmla="*/ 0 h 439982"/>
              <a:gd name="connsiteX1" fmla="*/ 5690769 w 6020092"/>
              <a:gd name="connsiteY1" fmla="*/ 251581 h 439982"/>
              <a:gd name="connsiteX2" fmla="*/ 6020085 w 6020092"/>
              <a:gd name="connsiteY2" fmla="*/ 439982 h 439982"/>
              <a:gd name="connsiteX3" fmla="*/ 0 w 6020092"/>
              <a:gd name="connsiteY3" fmla="*/ 429935 h 439982"/>
              <a:gd name="connsiteX4" fmla="*/ 468112 w 6020092"/>
              <a:gd name="connsiteY4" fmla="*/ 0 h 439982"/>
              <a:gd name="connsiteX0" fmla="*/ 468112 w 6020707"/>
              <a:gd name="connsiteY0" fmla="*/ 7656 h 447638"/>
              <a:gd name="connsiteX1" fmla="*/ 6020707 w 6020707"/>
              <a:gd name="connsiteY1" fmla="*/ 0 h 447638"/>
              <a:gd name="connsiteX2" fmla="*/ 6020085 w 6020707"/>
              <a:gd name="connsiteY2" fmla="*/ 447638 h 447638"/>
              <a:gd name="connsiteX3" fmla="*/ 0 w 6020707"/>
              <a:gd name="connsiteY3" fmla="*/ 437591 h 447638"/>
              <a:gd name="connsiteX4" fmla="*/ 468112 w 6020707"/>
              <a:gd name="connsiteY4" fmla="*/ 7656 h 447638"/>
              <a:gd name="connsiteX0" fmla="*/ 468112 w 6020707"/>
              <a:gd name="connsiteY0" fmla="*/ 7656 h 437591"/>
              <a:gd name="connsiteX1" fmla="*/ 6020707 w 6020707"/>
              <a:gd name="connsiteY1" fmla="*/ 0 h 437591"/>
              <a:gd name="connsiteX2" fmla="*/ 5779702 w 6020707"/>
              <a:gd name="connsiteY2" fmla="*/ 263816 h 437591"/>
              <a:gd name="connsiteX3" fmla="*/ 0 w 6020707"/>
              <a:gd name="connsiteY3" fmla="*/ 437591 h 437591"/>
              <a:gd name="connsiteX4" fmla="*/ 468112 w 6020707"/>
              <a:gd name="connsiteY4" fmla="*/ 7656 h 437591"/>
              <a:gd name="connsiteX0" fmla="*/ 468112 w 6020707"/>
              <a:gd name="connsiteY0" fmla="*/ 7656 h 437591"/>
              <a:gd name="connsiteX1" fmla="*/ 6020707 w 6020707"/>
              <a:gd name="connsiteY1" fmla="*/ 0 h 437591"/>
              <a:gd name="connsiteX2" fmla="*/ 6020085 w 6020707"/>
              <a:gd name="connsiteY2" fmla="*/ 433499 h 437591"/>
              <a:gd name="connsiteX3" fmla="*/ 0 w 6020707"/>
              <a:gd name="connsiteY3" fmla="*/ 437591 h 437591"/>
              <a:gd name="connsiteX4" fmla="*/ 468112 w 6020707"/>
              <a:gd name="connsiteY4" fmla="*/ 7656 h 43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0707" h="437591">
                <a:moveTo>
                  <a:pt x="468112" y="7656"/>
                </a:moveTo>
                <a:lnTo>
                  <a:pt x="6020707" y="0"/>
                </a:lnTo>
                <a:cubicBezTo>
                  <a:pt x="6018929" y="147641"/>
                  <a:pt x="6021863" y="285858"/>
                  <a:pt x="6020085" y="433499"/>
                </a:cubicBezTo>
                <a:lnTo>
                  <a:pt x="0" y="437591"/>
                </a:lnTo>
                <a:cubicBezTo>
                  <a:pt x="122170" y="234514"/>
                  <a:pt x="238365" y="13509"/>
                  <a:pt x="468112" y="7656"/>
                </a:cubicBezTo>
                <a:close/>
              </a:path>
            </a:pathLst>
          </a:custGeom>
          <a:solidFill>
            <a:srgbClr val="B72A30"/>
          </a:solidFill>
        </p:spPr>
        <p:txBody>
          <a:bodyPr lIns="503999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</a:t>
            </a:r>
          </a:p>
          <a:p>
            <a:pPr lvl="0"/>
            <a:r>
              <a:rPr lang="ru-RU" dirty="0"/>
              <a:t>Подтекст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7F6C5E2-1F0B-B745-9512-E68FEF43F9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3673" y="1988566"/>
            <a:ext cx="2770217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C9CC54BC-73C7-F04F-84BB-DDDB2DD7455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520714" y="2994822"/>
            <a:ext cx="4993176" cy="280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194107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стой текст в 1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0D3E006-8123-9E4E-8351-F7BB08108CBD}"/>
              </a:ext>
            </a:extLst>
          </p:cNvPr>
          <p:cNvSpPr/>
          <p:nvPr userDrawn="1"/>
        </p:nvSpPr>
        <p:spPr>
          <a:xfrm>
            <a:off x="0" y="2307771"/>
            <a:ext cx="12192000" cy="45502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E3B5EF5-BD23-594B-9826-CA7C8EA04F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81467" y="1842738"/>
            <a:ext cx="5332281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F4CE892D-6E2C-FE45-A5FC-DE4DC72CC2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1468" y="2885930"/>
            <a:ext cx="8692446" cy="334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4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Текстовый блок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437E832-CC2D-B24F-B790-F32B4C0D9F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92378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стой текст в 2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0D3E006-8123-9E4E-8351-F7BB08108CBD}"/>
              </a:ext>
            </a:extLst>
          </p:cNvPr>
          <p:cNvSpPr/>
          <p:nvPr userDrawn="1"/>
        </p:nvSpPr>
        <p:spPr>
          <a:xfrm>
            <a:off x="0" y="2307771"/>
            <a:ext cx="12192000" cy="45502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E3B5EF5-BD23-594B-9826-CA7C8EA04F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81467" y="1842738"/>
            <a:ext cx="5332281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F4CE892D-6E2C-FE45-A5FC-DE4DC72CC2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1468" y="2885930"/>
            <a:ext cx="4060876" cy="334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4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Текстовый блок</a:t>
            </a:r>
            <a:r>
              <a:rPr lang="en-US" dirty="0"/>
              <a:t> 1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AFA8935B-507F-BE4B-A76C-B11B7C88C7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55886" y="2885930"/>
            <a:ext cx="4060876" cy="334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4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Текстовый блок</a:t>
            </a:r>
            <a:r>
              <a:rPr lang="en-US" dirty="0"/>
              <a:t> 2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437E832-CC2D-B24F-B790-F32B4C0D9F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7831414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5D0EC72-037A-D84B-9370-5A276788DAE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36842" y="1098973"/>
            <a:ext cx="9437071" cy="5308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E7311BA-4BCF-EE45-8307-840822E807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79459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Лог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26D0518-1F0D-8749-975F-BD1FD1ED39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799188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3FE4597-6E55-114E-913C-4DF284423F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81468" y="1812758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 i="0" cap="all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Название таблицы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FDBDFE0-17C1-CA4C-B894-157E7B3005F0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681468" y="2401347"/>
            <a:ext cx="9351962" cy="2933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Таблица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B838068C-D8FA-1149-9DE7-F4779F9AA3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1468" y="5680919"/>
            <a:ext cx="4060876" cy="6958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4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F33B177-5E7E-404B-BBFA-1F7D4EB4B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1990727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3FE4597-6E55-114E-913C-4DF284423F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81468" y="1812758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 i="0" cap="all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Название графика</a:t>
            </a:r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4CC89A4-8558-9342-8A6C-61D1AA1D9C33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681468" y="2441741"/>
            <a:ext cx="3852862" cy="34655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График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83907B7-B73F-D646-9CEE-D2FB6DBF0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62542" y="1812758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 i="0" cap="all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Название графика</a:t>
            </a:r>
          </a:p>
        </p:txBody>
      </p:sp>
      <p:sp>
        <p:nvSpPr>
          <p:cNvPr id="11" name="Chart Placeholder 7">
            <a:extLst>
              <a:ext uri="{FF2B5EF4-FFF2-40B4-BE49-F238E27FC236}">
                <a16:creationId xmlns:a16="http://schemas.microsoft.com/office/drawing/2014/main" id="{3821C10A-2216-0C44-AC23-98B3E8A330C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662542" y="2441741"/>
            <a:ext cx="3852862" cy="34655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График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538B2B0-A20E-2D4C-8F43-99DA75CFF6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3030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напол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956A8F9-62AE-6F4A-B378-26565605A5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8714255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5CD45-0997-9D47-A2AE-ACFA951D39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2B061C-2B2B-AD4B-8708-CE9CCA07BB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13" y="920975"/>
            <a:ext cx="2534533" cy="969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3B6B5E-891C-1640-8ED1-B0E1D827BCAD}"/>
              </a:ext>
            </a:extLst>
          </p:cNvPr>
          <p:cNvSpPr txBox="1"/>
          <p:nvPr userDrawn="1"/>
        </p:nvSpPr>
        <p:spPr>
          <a:xfrm>
            <a:off x="957941" y="4120470"/>
            <a:ext cx="2351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115114, Москва,</a:t>
            </a:r>
          </a:p>
          <a:p>
            <a:r>
              <a:rPr lang="ru-RU" sz="1200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Дербеневская</a:t>
            </a:r>
            <a:r>
              <a:rPr lang="ru-RU" sz="12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 наб., </a:t>
            </a:r>
          </a:p>
          <a:p>
            <a:r>
              <a:rPr lang="ru-RU" sz="12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д.11, корпус «</a:t>
            </a:r>
            <a:r>
              <a:rPr lang="ru-RU" sz="1200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A</a:t>
            </a:r>
            <a:r>
              <a:rPr lang="ru-RU" sz="12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», офис 412</a:t>
            </a:r>
          </a:p>
          <a:p>
            <a:endParaRPr lang="ru-RU" sz="1200" spc="50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77"/>
            </a:endParaRPr>
          </a:p>
          <a:p>
            <a:r>
              <a:rPr lang="ru-RU" sz="12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+7 (495) 913-6771</a:t>
            </a:r>
          </a:p>
          <a:p>
            <a:r>
              <a:rPr lang="ru-RU" sz="1200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info@ramax.ru</a:t>
            </a:r>
            <a:endParaRPr lang="ru-RU" sz="1200" spc="50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0548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Розничная торговл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C90F758-DEA8-2748-95C3-6B2D971377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1254187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Производ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19D1F5-82F0-0846-97E3-71126EED1E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399448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Ба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D4EC23-320B-8348-897F-39D99DED6A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12396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Телекоммуникац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C4BC998-5C2C-5F41-8089-C518F05EE0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90646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Нефть и Га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AEAE3BE-8726-5941-9500-BBED020341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4068066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Металлург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BA79BD-1F90-BF4F-A3C6-830F60B65B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3986198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Ави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1556399-B43C-3D4D-8199-BEFC9C3F9B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20559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0498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  <p:sldLayoutId id="2147483666" r:id="rId15"/>
    <p:sldLayoutId id="2147483669" r:id="rId16"/>
    <p:sldLayoutId id="2147483668" r:id="rId17"/>
    <p:sldLayoutId id="2147483675" r:id="rId18"/>
    <p:sldLayoutId id="2147483665" r:id="rId19"/>
    <p:sldLayoutId id="2147483667" r:id="rId20"/>
    <p:sldLayoutId id="2147483670" r:id="rId21"/>
    <p:sldLayoutId id="2147483672" r:id="rId22"/>
    <p:sldLayoutId id="2147483671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RAMAXIMIZATION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Трек № 2 : Планирование отпусков крупной компании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Команда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 dirty="0"/>
              <a:t>No Constraints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22.02.21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9537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000" dirty="0"/>
              <a:t>Результаты</a:t>
            </a:r>
          </a:p>
          <a:p>
            <a:endParaRPr lang="ru-RU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B81B65B0-348C-4EA9-BF32-EDD3379DB9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84981" y="-282019"/>
            <a:ext cx="3863419" cy="386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6F83E1B-04D9-4548-9A11-C1C1DB2B8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93" y="1954306"/>
            <a:ext cx="11814131" cy="343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21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Roadmap</a:t>
            </a:r>
            <a:endParaRPr lang="ru-RU" sz="2000" dirty="0"/>
          </a:p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303758-4883-413B-B8C0-92C5EBC70627}"/>
              </a:ext>
            </a:extLst>
          </p:cNvPr>
          <p:cNvSpPr txBox="1"/>
          <p:nvPr/>
        </p:nvSpPr>
        <p:spPr>
          <a:xfrm>
            <a:off x="3704734" y="2139885"/>
            <a:ext cx="1819373" cy="1536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ru-RU" sz="1200" dirty="0"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A6CD3-9DE3-4890-A7F0-386F6FF24322}"/>
              </a:ext>
            </a:extLst>
          </p:cNvPr>
          <p:cNvSpPr txBox="1"/>
          <p:nvPr/>
        </p:nvSpPr>
        <p:spPr>
          <a:xfrm>
            <a:off x="1234911" y="2059394"/>
            <a:ext cx="901202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>
                <a:latin typeface="Montserrat" pitchFamily="2" charset="77"/>
              </a:rPr>
              <a:t>	Каскадное решение задачи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dirty="0">
              <a:latin typeface="Montserrat" pitchFamily="2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dirty="0">
              <a:latin typeface="Montserrat" pitchFamily="2" charset="77"/>
            </a:endParaRPr>
          </a:p>
          <a:p>
            <a:pPr algn="l"/>
            <a:r>
              <a:rPr lang="ru-RU" dirty="0">
                <a:latin typeface="Montserrat" pitchFamily="2" charset="77"/>
              </a:rPr>
              <a:t>	Сценарный анализ «а что, если?»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dirty="0">
              <a:latin typeface="Montserrat" pitchFamily="2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dirty="0">
              <a:latin typeface="Montserrat" pitchFamily="2" charset="77"/>
            </a:endParaRPr>
          </a:p>
          <a:p>
            <a:pPr algn="l"/>
            <a:r>
              <a:rPr lang="ru-RU" dirty="0">
                <a:latin typeface="Montserrat" pitchFamily="2" charset="77"/>
              </a:rPr>
              <a:t>	Другой критерий удовлетворения заявок сотрудников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sz="1600" dirty="0">
              <a:latin typeface="Montserrat" pitchFamily="2" charset="77"/>
            </a:endParaRPr>
          </a:p>
          <a:p>
            <a:pPr marL="342900" indent="-342900" algn="l">
              <a:buAutoNum type="arabicPeriod" startAt="4"/>
            </a:pPr>
            <a:endParaRPr lang="ru-RU" sz="1600" dirty="0">
              <a:latin typeface="Montserrat" pitchFamily="2" charset="77"/>
            </a:endParaRPr>
          </a:p>
          <a:p>
            <a:pPr marL="342900" indent="-342900" algn="l">
              <a:buAutoNum type="arabicPeriod" startAt="4"/>
            </a:pPr>
            <a:endParaRPr lang="ru-RU" sz="1600" dirty="0">
              <a:latin typeface="Montserrat" pitchFamily="2" charset="77"/>
            </a:endParaRPr>
          </a:p>
          <a:p>
            <a:pPr marL="342900" indent="-342900" algn="l">
              <a:buAutoNum type="arabicPeriod" startAt="4"/>
            </a:pPr>
            <a:endParaRPr lang="ru-RU" sz="1600" dirty="0">
              <a:latin typeface="Montserra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96575-94E8-2545-A933-A128B5C89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94" y="1804130"/>
            <a:ext cx="882306" cy="882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89C51B-5103-E64E-A306-EFE59A7DD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490" y="2680620"/>
            <a:ext cx="674914" cy="674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EC2820-171B-47F3-A966-65171BB39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90" y="3502466"/>
            <a:ext cx="674914" cy="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87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608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1681468" y="499273"/>
            <a:ext cx="8692446" cy="292100"/>
          </a:xfrm>
        </p:spPr>
        <p:txBody>
          <a:bodyPr/>
          <a:lstStyle/>
          <a:p>
            <a:r>
              <a:rPr lang="ru-RU" sz="2000" dirty="0"/>
              <a:t>Команда</a:t>
            </a:r>
          </a:p>
          <a:p>
            <a:endParaRPr lang="ru-RU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138F82-7975-483B-BE3F-5BFF07B536F5}"/>
              </a:ext>
            </a:extLst>
          </p:cNvPr>
          <p:cNvSpPr/>
          <p:nvPr/>
        </p:nvSpPr>
        <p:spPr>
          <a:xfrm>
            <a:off x="4291554" y="1821727"/>
            <a:ext cx="3608894" cy="2156384"/>
          </a:xfrm>
          <a:prstGeom prst="roundRect">
            <a:avLst/>
          </a:prstGeom>
          <a:solidFill>
            <a:srgbClr val="B72A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4B27BF-D078-4E53-9046-E68FF41B898C}"/>
              </a:ext>
            </a:extLst>
          </p:cNvPr>
          <p:cNvSpPr/>
          <p:nvPr/>
        </p:nvSpPr>
        <p:spPr>
          <a:xfrm>
            <a:off x="243184" y="1821728"/>
            <a:ext cx="3608895" cy="2156384"/>
          </a:xfrm>
          <a:prstGeom prst="roundRect">
            <a:avLst/>
          </a:prstGeom>
          <a:solidFill>
            <a:srgbClr val="B72A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C124F7-2A4A-4A93-8F90-D034AE64D537}"/>
              </a:ext>
            </a:extLst>
          </p:cNvPr>
          <p:cNvSpPr/>
          <p:nvPr/>
        </p:nvSpPr>
        <p:spPr>
          <a:xfrm>
            <a:off x="8339923" y="1821728"/>
            <a:ext cx="3608893" cy="2156384"/>
          </a:xfrm>
          <a:prstGeom prst="roundRect">
            <a:avLst/>
          </a:prstGeom>
          <a:solidFill>
            <a:srgbClr val="B72A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8C8B39-9DDC-4F14-B012-773BEE213A2F}"/>
              </a:ext>
            </a:extLst>
          </p:cNvPr>
          <p:cNvSpPr txBox="1"/>
          <p:nvPr/>
        </p:nvSpPr>
        <p:spPr>
          <a:xfrm>
            <a:off x="313099" y="2455012"/>
            <a:ext cx="3469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Montserrat" pitchFamily="2" charset="77"/>
              </a:rPr>
              <a:t>Даниил Сумин</a:t>
            </a:r>
          </a:p>
          <a:p>
            <a:pPr algn="ctr"/>
            <a:endParaRPr lang="ru-RU" sz="16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Montserrat" pitchFamily="2" charset="77"/>
              </a:rPr>
              <a:t>Место работы:</a:t>
            </a:r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SAS Institute</a:t>
            </a:r>
            <a:endParaRPr lang="ru-RU" sz="16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ru-RU" sz="1600" dirty="0">
              <a:solidFill>
                <a:schemeClr val="bg1"/>
              </a:solidFill>
              <a:latin typeface="Montserrat" pitchFamily="2" charset="77"/>
            </a:endParaRPr>
          </a:p>
          <a:p>
            <a:endParaRPr lang="ru-RU" sz="16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78EAC2-8F99-4407-8E7C-C0B51FC1D751}"/>
              </a:ext>
            </a:extLst>
          </p:cNvPr>
          <p:cNvSpPr txBox="1"/>
          <p:nvPr/>
        </p:nvSpPr>
        <p:spPr>
          <a:xfrm>
            <a:off x="4431384" y="2460626"/>
            <a:ext cx="3469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Montserrat" pitchFamily="2" charset="77"/>
              </a:rPr>
              <a:t>Сергей Кузнецов</a:t>
            </a:r>
          </a:p>
          <a:p>
            <a:pPr algn="ctr"/>
            <a:endParaRPr lang="ru-RU" sz="16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Montserrat" pitchFamily="2" charset="77"/>
              </a:rPr>
              <a:t>Место работы:</a:t>
            </a:r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Montserrat" pitchFamily="2" charset="77"/>
              </a:rPr>
              <a:t> СИБУР</a:t>
            </a:r>
          </a:p>
          <a:p>
            <a:pPr algn="ctr"/>
            <a:endParaRPr lang="ru-RU" sz="1600" dirty="0">
              <a:solidFill>
                <a:schemeClr val="bg1"/>
              </a:solidFill>
              <a:latin typeface="Montserrat" pitchFamily="2" charset="77"/>
            </a:endParaRPr>
          </a:p>
          <a:p>
            <a:endParaRPr lang="ru-RU" sz="16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C06D9-F68E-4D1F-A788-2D7FAD025150}"/>
              </a:ext>
            </a:extLst>
          </p:cNvPr>
          <p:cNvSpPr txBox="1"/>
          <p:nvPr/>
        </p:nvSpPr>
        <p:spPr>
          <a:xfrm>
            <a:off x="8479752" y="2426961"/>
            <a:ext cx="3469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Montserrat" pitchFamily="2" charset="77"/>
              </a:rPr>
              <a:t>Иван Родин</a:t>
            </a:r>
          </a:p>
          <a:p>
            <a:pPr algn="ctr"/>
            <a:endParaRPr lang="ru-RU" sz="16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Montserrat" pitchFamily="2" charset="77"/>
              </a:rPr>
              <a:t>Место работы:</a:t>
            </a:r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SAS Institute</a:t>
            </a:r>
            <a:endParaRPr lang="ru-RU" sz="16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ru-RU" sz="1600" dirty="0">
              <a:solidFill>
                <a:schemeClr val="bg1"/>
              </a:solidFill>
              <a:latin typeface="Montserrat" pitchFamily="2" charset="77"/>
            </a:endParaRPr>
          </a:p>
          <a:p>
            <a:endParaRPr lang="ru-RU" sz="16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88052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46DCBF-69FE-4B30-8825-A2CBD3742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D4AB3-487B-4052-87EF-DB963A85FA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000" dirty="0"/>
              <a:t>Постановка задачи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2E07CA-68BD-4877-83C5-7014A7080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33" y="1273368"/>
            <a:ext cx="11199323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79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1681468" y="527505"/>
            <a:ext cx="8692446" cy="292100"/>
          </a:xfrm>
        </p:spPr>
        <p:txBody>
          <a:bodyPr/>
          <a:lstStyle/>
          <a:p>
            <a:r>
              <a:rPr lang="ru-RU" sz="2000" dirty="0"/>
              <a:t>Подход к решению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7687A-3963-45D4-99F9-FA35B0F3EFFF}"/>
              </a:ext>
            </a:extLst>
          </p:cNvPr>
          <p:cNvSpPr txBox="1"/>
          <p:nvPr/>
        </p:nvSpPr>
        <p:spPr>
          <a:xfrm>
            <a:off x="1027522" y="1225485"/>
            <a:ext cx="1095394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ru-RU" sz="1600" dirty="0">
                <a:latin typeface="Montserrat" pitchFamily="2" charset="77"/>
              </a:rPr>
              <a:t>Оптимизация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en-US" sz="1200" dirty="0">
              <a:latin typeface="Montserrat" pitchFamily="2" charset="77"/>
            </a:endParaRPr>
          </a:p>
          <a:p>
            <a:pPr lvl="1"/>
            <a:endParaRPr lang="ru-RU" sz="1200" dirty="0">
              <a:latin typeface="Montserrat" pitchFamily="2" charset="77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ru-RU" sz="1400" dirty="0">
                <a:latin typeface="Montserrat" pitchFamily="2" charset="77"/>
              </a:rPr>
              <a:t>Формулировка условия в виде задачи смешанно-целочисленного линейного программирования (</a:t>
            </a:r>
            <a:r>
              <a:rPr lang="en-US" sz="1400" dirty="0" err="1">
                <a:latin typeface="Montserrat" pitchFamily="2" charset="77"/>
              </a:rPr>
              <a:t>milp</a:t>
            </a:r>
            <a:r>
              <a:rPr lang="en-US" sz="1200" dirty="0">
                <a:latin typeface="Montserrat" pitchFamily="2" charset="77"/>
              </a:rPr>
              <a:t>)</a:t>
            </a:r>
            <a:endParaRPr lang="ru-RU" sz="1200" dirty="0">
              <a:latin typeface="Montserrat" pitchFamily="2" charset="77"/>
            </a:endParaRPr>
          </a:p>
          <a:p>
            <a:pPr lvl="1"/>
            <a:endParaRPr lang="ru-RU" sz="1400" dirty="0">
              <a:latin typeface="Montserra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5ABDB1-5E92-4016-BB04-28B47104D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820" y="1002623"/>
            <a:ext cx="674914" cy="67491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39861AF-E8FD-4539-ACB3-E802D44E7662}"/>
              </a:ext>
            </a:extLst>
          </p:cNvPr>
          <p:cNvSpPr/>
          <p:nvPr/>
        </p:nvSpPr>
        <p:spPr>
          <a:xfrm>
            <a:off x="1195634" y="2495448"/>
            <a:ext cx="2520099" cy="1218714"/>
          </a:xfrm>
          <a:prstGeom prst="roundRect">
            <a:avLst/>
          </a:prstGeom>
          <a:solidFill>
            <a:srgbClr val="B72A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698D6-5F86-41D0-8B4E-6FEBDEFDD8AE}"/>
              </a:ext>
            </a:extLst>
          </p:cNvPr>
          <p:cNvSpPr txBox="1"/>
          <p:nvPr/>
        </p:nvSpPr>
        <p:spPr>
          <a:xfrm>
            <a:off x="1367685" y="2660303"/>
            <a:ext cx="2155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Сколько часов в месяце сотрудник должен работать?</a:t>
            </a:r>
            <a:endParaRPr lang="ru-RU" sz="16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BBAFF5-E27A-409E-81BD-5923451A98A3}"/>
              </a:ext>
            </a:extLst>
          </p:cNvPr>
          <p:cNvSpPr/>
          <p:nvPr/>
        </p:nvSpPr>
        <p:spPr>
          <a:xfrm>
            <a:off x="4762897" y="2510555"/>
            <a:ext cx="2520099" cy="1218714"/>
          </a:xfrm>
          <a:prstGeom prst="roundRect">
            <a:avLst/>
          </a:prstGeom>
          <a:solidFill>
            <a:srgbClr val="B72A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43BA35-7927-4A2D-AB8D-C770B499809B}"/>
              </a:ext>
            </a:extLst>
          </p:cNvPr>
          <p:cNvSpPr txBox="1"/>
          <p:nvPr/>
        </p:nvSpPr>
        <p:spPr>
          <a:xfrm>
            <a:off x="4945149" y="2566611"/>
            <a:ext cx="21555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Сколько часов в месяце сотрудник должен находиться в отпуске?</a:t>
            </a:r>
            <a:endParaRPr lang="ru-RU" sz="16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433EE2-B8FE-4B53-BFE4-F7CD346544B0}"/>
              </a:ext>
            </a:extLst>
          </p:cNvPr>
          <p:cNvSpPr/>
          <p:nvPr/>
        </p:nvSpPr>
        <p:spPr>
          <a:xfrm>
            <a:off x="8476269" y="2494356"/>
            <a:ext cx="2520099" cy="1218714"/>
          </a:xfrm>
          <a:prstGeom prst="roundRect">
            <a:avLst/>
          </a:prstGeom>
          <a:solidFill>
            <a:srgbClr val="B72A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B26A46-C9E9-417D-A67B-A2A563AAD19F}"/>
              </a:ext>
            </a:extLst>
          </p:cNvPr>
          <p:cNvSpPr txBox="1"/>
          <p:nvPr/>
        </p:nvSpPr>
        <p:spPr>
          <a:xfrm>
            <a:off x="8688373" y="2537193"/>
            <a:ext cx="21555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Какую часть отпуска сотрудника следует перенести на следующий месяц?</a:t>
            </a:r>
            <a:endParaRPr lang="ru-RU" sz="16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58A6EA-D8C4-4A46-81AA-11026A72851B}"/>
              </a:ext>
            </a:extLst>
          </p:cNvPr>
          <p:cNvSpPr txBox="1"/>
          <p:nvPr/>
        </p:nvSpPr>
        <p:spPr>
          <a:xfrm>
            <a:off x="1027522" y="4896700"/>
            <a:ext cx="10953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latin typeface="Montserrat" pitchFamily="2" charset="77"/>
              </a:rPr>
              <a:t>2.  Визуализация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en-US" sz="1200" dirty="0">
              <a:latin typeface="Montserrat" pitchFamily="2" charset="77"/>
            </a:endParaRPr>
          </a:p>
          <a:p>
            <a:pPr lvl="1"/>
            <a:endParaRPr lang="ru-RU" sz="1200" dirty="0">
              <a:latin typeface="Montserrat" pitchFamily="2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749E0F-A3B9-4802-AECE-313EF9884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820" y="4575729"/>
            <a:ext cx="674914" cy="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87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1681468" y="527505"/>
            <a:ext cx="8692446" cy="292100"/>
          </a:xfrm>
        </p:spPr>
        <p:txBody>
          <a:bodyPr/>
          <a:lstStyle/>
          <a:p>
            <a:r>
              <a:rPr lang="ru-RU" sz="2000" dirty="0"/>
              <a:t>Технологии</a:t>
            </a:r>
          </a:p>
        </p:txBody>
      </p:sp>
      <p:pic>
        <p:nvPicPr>
          <p:cNvPr id="1030" name="Picture 6" descr="Картинки по запросу &quot;gurobi logo&quot;">
            <a:extLst>
              <a:ext uri="{FF2B5EF4-FFF2-40B4-BE49-F238E27FC236}">
                <a16:creationId xmlns:a16="http://schemas.microsoft.com/office/drawing/2014/main" id="{DB9F51E5-EBBE-4B51-A19D-A9F7A0BCA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468" y="2022579"/>
            <a:ext cx="2872814" cy="123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Картинки по запросу &quot;pyomo logo&quot;">
            <a:extLst>
              <a:ext uri="{FF2B5EF4-FFF2-40B4-BE49-F238E27FC236}">
                <a16:creationId xmlns:a16="http://schemas.microsoft.com/office/drawing/2014/main" id="{C6021340-06EE-473F-816F-64F6772C6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475" y="2022579"/>
            <a:ext cx="3025893" cy="95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Картинки по запросу &quot;python dash logo&quot;">
            <a:extLst>
              <a:ext uri="{FF2B5EF4-FFF2-40B4-BE49-F238E27FC236}">
                <a16:creationId xmlns:a16="http://schemas.microsoft.com/office/drawing/2014/main" id="{1AE79B27-06E0-452C-A492-65AA85E67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468" y="4227482"/>
            <a:ext cx="3266226" cy="11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Картинки по запросу &quot;python dash logo&quot;">
            <a:extLst>
              <a:ext uri="{FF2B5EF4-FFF2-40B4-BE49-F238E27FC236}">
                <a16:creationId xmlns:a16="http://schemas.microsoft.com/office/drawing/2014/main" id="{7F1BEC02-8391-46E6-A38D-CB39E71BA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676" y="4064698"/>
            <a:ext cx="2917493" cy="145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321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000" dirty="0"/>
              <a:t>Основные трудности</a:t>
            </a:r>
          </a:p>
          <a:p>
            <a:endParaRPr lang="ru-RU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1E04F4-78A4-4C15-B687-C5E1486FB69A}"/>
              </a:ext>
            </a:extLst>
          </p:cNvPr>
          <p:cNvSpPr/>
          <p:nvPr/>
        </p:nvSpPr>
        <p:spPr>
          <a:xfrm>
            <a:off x="645321" y="1016064"/>
            <a:ext cx="10505243" cy="15964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latin typeface="Montserrat" pitchFamily="2" charset="77"/>
              </a:rPr>
              <a:t>Проблема</a:t>
            </a:r>
            <a:r>
              <a:rPr lang="ru-RU" sz="1600" dirty="0">
                <a:latin typeface="Montserrat" pitchFamily="2" charset="77"/>
              </a:rPr>
              <a:t>: Нелинейные ограничения. Например, проверка на удовлетворение заявки. Как остаться в классе </a:t>
            </a:r>
            <a:r>
              <a:rPr lang="ru-RU" sz="1600" dirty="0" err="1">
                <a:latin typeface="Montserrat" pitchFamily="2" charset="77"/>
              </a:rPr>
              <a:t>milp</a:t>
            </a:r>
            <a:r>
              <a:rPr lang="ru-RU" sz="1600" dirty="0">
                <a:latin typeface="Montserrat" pitchFamily="2" charset="77"/>
              </a:rPr>
              <a:t> задач?</a:t>
            </a:r>
          </a:p>
          <a:p>
            <a:endParaRPr lang="ru-RU" sz="1600" dirty="0">
              <a:latin typeface="Montserrat" pitchFamily="2" charset="77"/>
            </a:endParaRPr>
          </a:p>
          <a:p>
            <a:r>
              <a:rPr lang="ru-RU" sz="1600" b="1" dirty="0">
                <a:latin typeface="Montserrat" pitchFamily="2" charset="77"/>
              </a:rPr>
              <a:t>Решение</a:t>
            </a:r>
            <a:r>
              <a:rPr lang="ru-RU" sz="1600" dirty="0">
                <a:latin typeface="Montserrat" pitchFamily="2" charset="77"/>
              </a:rPr>
              <a:t>: Линеаризация таких ограничений, </a:t>
            </a:r>
            <a:r>
              <a:rPr lang="en-US" sz="1600" dirty="0">
                <a:latin typeface="Montserrat" pitchFamily="2" charset="77"/>
              </a:rPr>
              <a:t>big-M </a:t>
            </a:r>
            <a:r>
              <a:rPr lang="ru-RU" sz="1600" dirty="0">
                <a:latin typeface="Montserrat" pitchFamily="2" charset="77"/>
              </a:rPr>
              <a:t>метод</a:t>
            </a:r>
          </a:p>
          <a:p>
            <a:pPr algn="ctr"/>
            <a:endParaRPr lang="ru-RU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7017C7-8AA5-47CB-99F3-8D52C732671B}"/>
              </a:ext>
            </a:extLst>
          </p:cNvPr>
          <p:cNvSpPr/>
          <p:nvPr/>
        </p:nvSpPr>
        <p:spPr>
          <a:xfrm>
            <a:off x="645321" y="2916456"/>
            <a:ext cx="10505243" cy="15964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latin typeface="Montserrat" pitchFamily="2" charset="77"/>
              </a:rPr>
              <a:t>Проблема</a:t>
            </a:r>
            <a:r>
              <a:rPr lang="ru-RU" sz="1600" dirty="0">
                <a:latin typeface="Montserrat" pitchFamily="2" charset="77"/>
              </a:rPr>
              <a:t>: У критерия качества есть 4 различных приоритета. Какую целевую функцию максимизировать?</a:t>
            </a:r>
          </a:p>
          <a:p>
            <a:endParaRPr lang="ru-RU" sz="1600" dirty="0">
              <a:latin typeface="Montserrat" pitchFamily="2" charset="77"/>
            </a:endParaRPr>
          </a:p>
          <a:p>
            <a:r>
              <a:rPr lang="ru-RU" sz="1600" b="1" dirty="0">
                <a:latin typeface="Montserrat" pitchFamily="2" charset="77"/>
              </a:rPr>
              <a:t>Решение</a:t>
            </a:r>
            <a:r>
              <a:rPr lang="ru-RU" sz="1600" dirty="0">
                <a:latin typeface="Montserrat" pitchFamily="2" charset="77"/>
              </a:rPr>
              <a:t>: Часть критериев выполнить как жесткие ограничения, а часть включить в целевую функцию </a:t>
            </a:r>
            <a:endParaRPr lang="en-US" sz="1600" dirty="0">
              <a:latin typeface="Montserrat" pitchFamily="2" charset="77"/>
            </a:endParaRPr>
          </a:p>
          <a:p>
            <a:pPr algn="ctr"/>
            <a:endParaRPr lang="ru-RU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34DB64-6478-4CAC-BF21-0AF63F5C58D9}"/>
              </a:ext>
            </a:extLst>
          </p:cNvPr>
          <p:cNvSpPr/>
          <p:nvPr/>
        </p:nvSpPr>
        <p:spPr>
          <a:xfrm>
            <a:off x="645320" y="4816848"/>
            <a:ext cx="10505243" cy="15964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latin typeface="Montserrat" pitchFamily="2" charset="77"/>
              </a:rPr>
              <a:t>Проблема</a:t>
            </a:r>
            <a:r>
              <a:rPr lang="ru-RU" sz="1600" dirty="0">
                <a:latin typeface="Montserrat" pitchFamily="2" charset="77"/>
              </a:rPr>
              <a:t>: Как отличить перенесенную часть отпуска от обычной?</a:t>
            </a:r>
          </a:p>
          <a:p>
            <a:endParaRPr lang="ru-RU" sz="1600" dirty="0">
              <a:latin typeface="Montserrat" pitchFamily="2" charset="77"/>
            </a:endParaRPr>
          </a:p>
          <a:p>
            <a:r>
              <a:rPr lang="ru-RU" sz="1600" b="1" dirty="0">
                <a:latin typeface="Montserrat" pitchFamily="2" charset="77"/>
              </a:rPr>
              <a:t>Решение</a:t>
            </a:r>
            <a:r>
              <a:rPr lang="ru-RU" sz="1600" dirty="0">
                <a:latin typeface="Montserrat" pitchFamily="2" charset="77"/>
              </a:rPr>
              <a:t>: Завести отдельные переменные решения для обычного времени отпуска и для перенесенных часов отпуска</a:t>
            </a:r>
            <a:endParaRPr lang="en-US" sz="1600" dirty="0">
              <a:latin typeface="Montserrat" pitchFamily="2" charset="77"/>
            </a:endParaRP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860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000" dirty="0"/>
              <a:t>Демонстрация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671452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000" dirty="0"/>
              <a:t>Результаты</a:t>
            </a:r>
          </a:p>
          <a:p>
            <a:endParaRPr lang="ru-RU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B81B65B0-348C-4EA9-BF32-EDD3379DB9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84981" y="-282019"/>
            <a:ext cx="3863419" cy="386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903B6-2431-486B-8E3A-8B0E4B15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62"/>
            <a:ext cx="121920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80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000" dirty="0"/>
              <a:t>Результаты</a:t>
            </a:r>
          </a:p>
          <a:p>
            <a:endParaRPr lang="ru-RU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B81B65B0-348C-4EA9-BF32-EDD3379DB9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84981" y="-282019"/>
            <a:ext cx="3863419" cy="386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Picture 4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83C919C-BA2B-44BE-84A7-B56264B8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1834178"/>
            <a:ext cx="11412072" cy="342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8380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Ramax 2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891E23"/>
      </a:accent1>
      <a:accent2>
        <a:srgbClr val="B72A30"/>
      </a:accent2>
      <a:accent3>
        <a:srgbClr val="D5373E"/>
      </a:accent3>
      <a:accent4>
        <a:srgbClr val="EB5459"/>
      </a:accent4>
      <a:accent5>
        <a:srgbClr val="2CA5E6"/>
      </a:accent5>
      <a:accent6>
        <a:srgbClr val="0683C7"/>
      </a:accent6>
      <a:hlink>
        <a:srgbClr val="B3B3B3"/>
      </a:hlink>
      <a:folHlink>
        <a:srgbClr val="E6E6E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Montserrat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2926</TotalTime>
  <Words>203</Words>
  <Application>Microsoft Office PowerPoint</Application>
  <PresentationFormat>Widescreen</PresentationFormat>
  <Paragraphs>60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Montserrat</vt:lpstr>
      <vt:lpstr>Montserrat SemiBold</vt:lpstr>
      <vt:lpstr>Arial</vt:lpstr>
      <vt:lpstr>Montserrat Medium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Daniil Sumin</cp:lastModifiedBy>
  <cp:revision>75</cp:revision>
  <dcterms:created xsi:type="dcterms:W3CDTF">2019-05-27T15:27:25Z</dcterms:created>
  <dcterms:modified xsi:type="dcterms:W3CDTF">2021-02-22T09:58:07Z</dcterms:modified>
</cp:coreProperties>
</file>